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2"/>
      </p:cViewPr>
      <p:guideLst>
        <p:guide orient="horz" pos="2136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Returning and Printing.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Printing and returning are two related but different ideas.</a:t>
            </a:r>
          </a:p>
          <a:p>
            <a:r>
              <a:rPr lang="en-US" dirty="0"/>
              <a:t>However, many beginners confuse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666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these two different scenarios.</a:t>
            </a:r>
          </a:p>
          <a:p>
            <a:r>
              <a:rPr lang="en-US" dirty="0"/>
              <a:t>Say I ask you to recite a poem out loud.</a:t>
            </a:r>
          </a:p>
          <a:p>
            <a:r>
              <a:rPr lang="en-US" dirty="0"/>
              <a:t>One you are done, the poetry is no longer available to me.</a:t>
            </a:r>
          </a:p>
          <a:p>
            <a:r>
              <a:rPr lang="en-US" dirty="0"/>
              <a:t>I heard it, and then it was gone.</a:t>
            </a:r>
          </a:p>
          <a:p>
            <a:r>
              <a:rPr lang="en-US" dirty="0"/>
              <a:t>This is like printing.</a:t>
            </a:r>
          </a:p>
          <a:p>
            <a:r>
              <a:rPr lang="en-US" dirty="0"/>
              <a:t>Now, say I asked you to write that poem down and hand it to me.</a:t>
            </a:r>
          </a:p>
          <a:p>
            <a:r>
              <a:rPr lang="en-US" dirty="0"/>
              <a:t>The poem on paper is a concrete thing that I could hand off to someone else, make edits to, or even destroy.</a:t>
            </a:r>
          </a:p>
          <a:p>
            <a:r>
              <a:rPr lang="en-US" dirty="0"/>
              <a:t>This is like returning a value.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957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Variables and data stored inside of a computer are invisible to us.</a:t>
            </a:r>
          </a:p>
          <a:p>
            <a:r>
              <a:rPr lang="en-US" dirty="0"/>
              <a:t>In order to see the results of computation, we often print variables and values.</a:t>
            </a:r>
          </a:p>
          <a:p>
            <a:r>
              <a:rPr lang="en-US" dirty="0"/>
              <a:t>Calling the built-in print function will cause text to appear on the console.</a:t>
            </a:r>
          </a:p>
          <a:p>
            <a:r>
              <a:rPr lang="en-US" dirty="0"/>
              <a:t>Printing data to the console is a one-way trip, and we cannot get data written there back.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90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function is called, execution jumps to somewhere else in the program.</a:t>
            </a:r>
          </a:p>
          <a:p>
            <a:r>
              <a:rPr lang="en-US" dirty="0"/>
              <a:t>Some computations occur, and sometimes a result emerges.</a:t>
            </a:r>
          </a:p>
          <a:p>
            <a:r>
              <a:rPr lang="en-US" dirty="0"/>
              <a:t>When we want to use this result in the calling location, we need to return it.</a:t>
            </a:r>
          </a:p>
          <a:p>
            <a:r>
              <a:rPr lang="en-US" dirty="0"/>
              <a:t>When we use the return statement, execution jumps back to where the function was called.</a:t>
            </a:r>
          </a:p>
          <a:p>
            <a:r>
              <a:rPr lang="en-US" dirty="0"/>
              <a:t>The value returned is substituted in place of the function call.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51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look at the syntactic differences between printing and returning.</a:t>
            </a:r>
          </a:p>
          <a:p>
            <a:r>
              <a:rPr lang="en-US" dirty="0"/>
              <a:t>Return is a special keyword statement.</a:t>
            </a:r>
          </a:p>
          <a:p>
            <a:r>
              <a:rPr lang="en-US" dirty="0"/>
              <a:t>Print is a built-in function.</a:t>
            </a:r>
          </a:p>
          <a:p>
            <a:r>
              <a:rPr lang="en-US" dirty="0"/>
              <a:t>This is why print needs parentheses and return does not.</a:t>
            </a:r>
          </a:p>
          <a:p>
            <a:r>
              <a:rPr lang="en-US" dirty="0"/>
              <a:t>Code inside of a function can print, return, or both.</a:t>
            </a:r>
          </a:p>
          <a:p>
            <a:r>
              <a:rPr lang="en-US" dirty="0"/>
              <a:t>But code outside of a function can print, but it cannot return.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673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someone tells you to write a function to produce a certain value, you will need to return.</a:t>
            </a:r>
          </a:p>
          <a:p>
            <a:r>
              <a:rPr lang="en-US" dirty="0"/>
              <a:t>The return needs to be the last thing that the function does, because you can only return from a function once.</a:t>
            </a:r>
          </a:p>
          <a:p>
            <a:r>
              <a:rPr lang="en-US" dirty="0"/>
              <a:t>You only ever return inside functions, to the place where the function was called.</a:t>
            </a:r>
          </a:p>
          <a:p>
            <a:r>
              <a:rPr lang="en-US" dirty="0"/>
              <a:t>In general, we return data when another part of the program needs that information.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1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Sometimes, we write functions that print.</a:t>
            </a:r>
          </a:p>
          <a:p>
            <a:r>
              <a:rPr lang="en-US" dirty="0"/>
              <a:t>Sometimes, we are expected to print the result of calling a function.</a:t>
            </a:r>
          </a:p>
          <a:p>
            <a:r>
              <a:rPr lang="en-US" dirty="0"/>
              <a:t>Sometimes, we don't print at all.</a:t>
            </a:r>
          </a:p>
          <a:p>
            <a:r>
              <a:rPr lang="en-US" dirty="0"/>
              <a:t>You must read instructions carefully to know what you are required to do to solve a particular problem.</a:t>
            </a:r>
          </a:p>
          <a:p>
            <a:r>
              <a:rPr lang="en-US" dirty="0"/>
              <a:t>In general, however, we print when we need to get information to the user, as opposed to somewhere else in the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589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7" Type="http://schemas.microsoft.com/office/2007/relationships/hdphoto" Target="../media/hdphoto1.wdp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Return and Print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B95187C-7D7A-475F-8A1E-138D9B7299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661">
        <p159:morph option="byObject"/>
      </p:transition>
    </mc:Choice>
    <mc:Fallback>
      <p:transition spd="slow" advTm="36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D47CA-7D85-486E-ABF9-4B4E7B4F0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 and Printing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CC4C5-8A69-4915-BA68-D35016CA9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Printing: Putting things on the console</a:t>
            </a:r>
          </a:p>
          <a:p>
            <a:pPr marL="45720" indent="0">
              <a:buNone/>
            </a:pPr>
            <a:r>
              <a:rPr lang="en-US" sz="3200" dirty="0"/>
              <a:t>	vs.</a:t>
            </a:r>
          </a:p>
          <a:p>
            <a:r>
              <a:rPr lang="en-US" sz="3200" dirty="0"/>
              <a:t>Returning: Substitute calling expression with a value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ACDE996-2463-4B1D-8086-B47DF70006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526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9941">
        <p159:morph option="byObject"/>
      </p:transition>
    </mc:Choice>
    <mc:Fallback>
      <p:transition spd="slow" advTm="994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947B6-8CC7-4805-9B94-0F2DACF7C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Metaphor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86B47D-D50F-4FEC-AFEF-E2CF35DEC9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7274ACF-8D60-499F-AE7C-C392448943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Return</a:t>
            </a:r>
          </a:p>
        </p:txBody>
      </p:sp>
      <p:pic>
        <p:nvPicPr>
          <p:cNvPr id="1028" name="Picture 4" descr="Al singing by dominiquechappard">
            <a:extLst>
              <a:ext uri="{FF2B5EF4-FFF2-40B4-BE49-F238E27FC236}">
                <a16:creationId xmlns:a16="http://schemas.microsoft.com/office/drawing/2014/main" id="{C331AC16-5376-47AB-BC16-6491A5A8DA4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577" y="3282578"/>
            <a:ext cx="1516803" cy="281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and holding paper by johnny_automatic">
            <a:extLst>
              <a:ext uri="{FF2B5EF4-FFF2-40B4-BE49-F238E27FC236}">
                <a16:creationId xmlns:a16="http://schemas.microsoft.com/office/drawing/2014/main" id="{18D2C26B-EA30-427A-87CE-C4FE6E6615E0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6">
            <a:biLevel thresh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7561" y="2719388"/>
            <a:ext cx="2197515" cy="338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D73DC369-DACE-41C6-A3C6-3D55DAB7B5AB}"/>
              </a:ext>
            </a:extLst>
          </p:cNvPr>
          <p:cNvSpPr/>
          <p:nvPr/>
        </p:nvSpPr>
        <p:spPr>
          <a:xfrm>
            <a:off x="2550068" y="2517528"/>
            <a:ext cx="3079911" cy="1822944"/>
          </a:xfrm>
          <a:prstGeom prst="wedgeEllipseCallout">
            <a:avLst>
              <a:gd name="adj1" fmla="val -65647"/>
              <a:gd name="adj2" fmla="val 16125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I am the very model of a modern python programmer, I'm well versed with returning and printing and also scoping…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16993A-779B-425E-9A63-BF8C03783238}"/>
              </a:ext>
            </a:extLst>
          </p:cNvPr>
          <p:cNvSpPr/>
          <p:nvPr/>
        </p:nvSpPr>
        <p:spPr>
          <a:xfrm rot="20177662">
            <a:off x="7736416" y="2917189"/>
            <a:ext cx="90701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I am the very model of a …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854428C-CDD8-46C9-B1E6-786C5C5831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5552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9802">
        <p159:morph option="byObject"/>
      </p:transition>
    </mc:Choice>
    <mc:Fallback>
      <p:transition spd="slow" advTm="298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283B8-31F7-4CB9-8CC1-67F93B04C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4C3577-39E3-44D0-9A86-DDAC2A0D20C4}"/>
              </a:ext>
            </a:extLst>
          </p:cNvPr>
          <p:cNvSpPr/>
          <p:nvPr/>
        </p:nvSpPr>
        <p:spPr>
          <a:xfrm>
            <a:off x="1143000" y="2459504"/>
            <a:ext cx="91741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FF00FF"/>
                </a:solidFill>
                <a:latin typeface="Courier New" panose="02070309020205020404" pitchFamily="49" charset="0"/>
              </a:rPr>
              <a:t>calculate_grade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grade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weight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curved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100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grade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**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.5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curved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final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curved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weight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final</a:t>
            </a:r>
            <a:endParaRPr lang="en-US" sz="2400" dirty="0"/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752CE9D3-BC02-486B-8976-287F8924CF9A}"/>
              </a:ext>
            </a:extLst>
          </p:cNvPr>
          <p:cNvCxnSpPr>
            <a:cxnSpLocks/>
          </p:cNvCxnSpPr>
          <p:nvPr/>
        </p:nvCxnSpPr>
        <p:spPr>
          <a:xfrm>
            <a:off x="4399471" y="3429000"/>
            <a:ext cx="3812876" cy="1108494"/>
          </a:xfrm>
          <a:prstGeom prst="curvedConnector3">
            <a:avLst>
              <a:gd name="adj1" fmla="val 67195"/>
            </a:avLst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B53C05C-1230-47FC-AF0B-8B0005FDE3CD}"/>
              </a:ext>
            </a:extLst>
          </p:cNvPr>
          <p:cNvSpPr/>
          <p:nvPr/>
        </p:nvSpPr>
        <p:spPr>
          <a:xfrm>
            <a:off x="8212347" y="4244196"/>
            <a:ext cx="3256471" cy="217385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44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491E17-82CC-4046-9A01-D556A82BEEFF}"/>
              </a:ext>
            </a:extLst>
          </p:cNvPr>
          <p:cNvSpPr/>
          <p:nvPr/>
        </p:nvSpPr>
        <p:spPr>
          <a:xfrm>
            <a:off x="8212347" y="3795800"/>
            <a:ext cx="141897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Console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CDC53E5-3919-4F9E-93A6-667E621F30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9020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4032">
        <p159:morph option="byObject"/>
      </p:transition>
    </mc:Choice>
    <mc:Fallback>
      <p:transition spd="slow" advTm="240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21BC2-55F6-494B-BA02-248A94870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FFFF6A-2316-4364-BC2D-AD068CCFB23E}"/>
              </a:ext>
            </a:extLst>
          </p:cNvPr>
          <p:cNvSpPr/>
          <p:nvPr/>
        </p:nvSpPr>
        <p:spPr>
          <a:xfrm>
            <a:off x="2264434" y="2528515"/>
            <a:ext cx="917419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FF00FF"/>
                </a:solidFill>
                <a:latin typeface="Courier New" panose="02070309020205020404" pitchFamily="49" charset="0"/>
              </a:rPr>
              <a:t>calculate_grade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grade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weight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curved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grade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**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.5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curved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final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curved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weight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final</a:t>
            </a: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calculate_grade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64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.1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endParaRPr lang="en-US" sz="24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0FF2CCD-C4B8-4D0C-BEA9-35AA789AACA3}"/>
              </a:ext>
            </a:extLst>
          </p:cNvPr>
          <p:cNvCxnSpPr>
            <a:cxnSpLocks/>
          </p:cNvCxnSpPr>
          <p:nvPr/>
        </p:nvCxnSpPr>
        <p:spPr>
          <a:xfrm>
            <a:off x="1932317" y="2656936"/>
            <a:ext cx="0" cy="254904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0ED096A3-AF43-4911-BC11-5DC79A23916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597275" y="3801263"/>
            <a:ext cx="2192658" cy="616782"/>
          </a:xfrm>
          <a:prstGeom prst="curvedConnector3">
            <a:avLst>
              <a:gd name="adj1" fmla="val 101932"/>
            </a:avLst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5B0D704-11E4-4973-A478-66285F42F634}"/>
              </a:ext>
            </a:extLst>
          </p:cNvPr>
          <p:cNvCxnSpPr/>
          <p:nvPr/>
        </p:nvCxnSpPr>
        <p:spPr>
          <a:xfrm>
            <a:off x="2967487" y="3191774"/>
            <a:ext cx="0" cy="110418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3A7FBB56-3BF7-4C5F-BA1C-3967707C541D}"/>
              </a:ext>
            </a:extLst>
          </p:cNvPr>
          <p:cNvCxnSpPr>
            <a:cxnSpLocks/>
          </p:cNvCxnSpPr>
          <p:nvPr/>
        </p:nvCxnSpPr>
        <p:spPr>
          <a:xfrm rot="5400000">
            <a:off x="2464489" y="4546990"/>
            <a:ext cx="887400" cy="429170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DAD6161-28E9-408F-8038-87165B7C7776}"/>
              </a:ext>
            </a:extLst>
          </p:cNvPr>
          <p:cNvGrpSpPr/>
          <p:nvPr/>
        </p:nvGrpSpPr>
        <p:grpSpPr>
          <a:xfrm>
            <a:off x="2264434" y="5113280"/>
            <a:ext cx="4136366" cy="577513"/>
            <a:chOff x="2264434" y="5113280"/>
            <a:chExt cx="4136366" cy="577513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6870CD6-C4F5-42D9-A358-9FB9EEAE88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64434" y="5113280"/>
              <a:ext cx="4136366" cy="577513"/>
            </a:xfrm>
            <a:prstGeom prst="line">
              <a:avLst/>
            </a:prstGeom>
            <a:ln w="76200"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F396AC6-CF3F-41FE-AC09-BCAD7DF04D5D}"/>
                </a:ext>
              </a:extLst>
            </p:cNvPr>
            <p:cNvCxnSpPr>
              <a:cxnSpLocks/>
            </p:cNvCxnSpPr>
            <p:nvPr/>
          </p:nvCxnSpPr>
          <p:spPr>
            <a:xfrm>
              <a:off x="2264434" y="5205630"/>
              <a:ext cx="4136366" cy="369873"/>
            </a:xfrm>
            <a:prstGeom prst="line">
              <a:avLst/>
            </a:prstGeom>
            <a:ln w="76200"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5B2AC15F-0187-496E-816E-E1606F22AA21}"/>
              </a:ext>
            </a:extLst>
          </p:cNvPr>
          <p:cNvSpPr/>
          <p:nvPr/>
        </p:nvSpPr>
        <p:spPr>
          <a:xfrm>
            <a:off x="3705611" y="5614838"/>
            <a:ext cx="8290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8.0</a:t>
            </a:r>
            <a:endParaRPr lang="en-US" sz="28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DFC1826-BD61-4A66-81D1-CDB712C7525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630625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7865">
        <p159:morph option="byObject"/>
      </p:transition>
    </mc:Choice>
    <mc:Fallback>
      <p:transition spd="slow" advTm="278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8E501-7B8D-413A-ABAE-1F0DC5CE8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C044F7-6950-49F6-B7D0-9B924C6CC1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Printing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272A69D-BA12-402E-B94E-F6823A8EC5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8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"Hello World"</a:t>
            </a:r>
            <a:r>
              <a:rPr lang="en-US" sz="28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AA03A7-3F53-450B-901A-3A1B8CE307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Returning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5ED5AC-3F35-482F-8256-DA6513FF3D6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"A value"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0111D284-890F-4C1C-BD9A-884BEB53F9F0}"/>
              </a:ext>
            </a:extLst>
          </p:cNvPr>
          <p:cNvSpPr/>
          <p:nvPr/>
        </p:nvSpPr>
        <p:spPr>
          <a:xfrm>
            <a:off x="1570008" y="3578918"/>
            <a:ext cx="3381554" cy="500332"/>
          </a:xfrm>
          <a:prstGeom prst="wedgeRoundRectCallout">
            <a:avLst>
              <a:gd name="adj1" fmla="val -22874"/>
              <a:gd name="adj2" fmla="val -13750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Needs parentheses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F63C58EA-30FC-473E-ACFD-079AF3675E94}"/>
              </a:ext>
            </a:extLst>
          </p:cNvPr>
          <p:cNvSpPr/>
          <p:nvPr/>
        </p:nvSpPr>
        <p:spPr>
          <a:xfrm>
            <a:off x="7056407" y="3578918"/>
            <a:ext cx="2763398" cy="500332"/>
          </a:xfrm>
          <a:prstGeom prst="wedgeRoundRectCallout">
            <a:avLst>
              <a:gd name="adj1" fmla="val -22874"/>
              <a:gd name="adj2" fmla="val -13750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No parentheses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D5FDFD2-BA28-4870-A936-021F3D258D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3972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5730">
        <p159:morph option="byObject"/>
      </p:transition>
    </mc:Choice>
    <mc:Fallback>
      <p:transition spd="slow" advTm="257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FA000A9-ADF1-4962-B280-A1B0ED35D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Return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1AC1B46-A90C-4D3E-A01B-25B18976B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3600" dirty="0"/>
              <a:t>Write a function that consumes a string and </a:t>
            </a:r>
            <a:r>
              <a:rPr lang="en-US" sz="3600" b="1" dirty="0"/>
              <a:t>produces</a:t>
            </a:r>
            <a:r>
              <a:rPr lang="en-US" sz="3600" dirty="0"/>
              <a:t> that string backwards.</a:t>
            </a: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62D8A1CD-6236-4ABE-9EC4-88C22A661638}"/>
              </a:ext>
            </a:extLst>
          </p:cNvPr>
          <p:cNvSpPr/>
          <p:nvPr/>
        </p:nvSpPr>
        <p:spPr>
          <a:xfrm>
            <a:off x="1587261" y="3899140"/>
            <a:ext cx="1483744" cy="690113"/>
          </a:xfrm>
          <a:prstGeom prst="wedgeRoundRectCallout">
            <a:avLst>
              <a:gd name="adj1" fmla="val -23072"/>
              <a:gd name="adj2" fmla="val -16830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Return!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D5A00B7-A908-4CE6-9380-45F0AD089B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0389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5578">
        <p159:morph option="byObject"/>
      </p:transition>
    </mc:Choice>
    <mc:Fallback>
      <p:transition spd="slow" advTm="2557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ABD62-BE3A-406D-863F-500825E4B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40179-B9BC-4AE9-A94C-57796E17C7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800" dirty="0"/>
              <a:t>Write a function that consumes a string and prints it out backwards</a:t>
            </a:r>
          </a:p>
          <a:p>
            <a:pPr marL="45720" indent="0">
              <a:buNone/>
            </a:pPr>
            <a:endParaRPr lang="en-US" sz="2800" dirty="0"/>
          </a:p>
          <a:p>
            <a:pPr marL="45720" indent="0">
              <a:buNone/>
            </a:pPr>
            <a:r>
              <a:rPr lang="en-US" sz="2800" dirty="0"/>
              <a:t>Write a function that consumes a string and produces that string backwards; then print the result of calling the function</a:t>
            </a:r>
          </a:p>
          <a:p>
            <a:pPr marL="45720" indent="0">
              <a:buNone/>
            </a:pPr>
            <a:endParaRPr lang="en-US" sz="2400" dirty="0"/>
          </a:p>
          <a:p>
            <a:pPr marL="45720" indent="0">
              <a:buNone/>
            </a:pPr>
            <a:endParaRPr lang="en-US" sz="2800" dirty="0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B4F7723A-D50A-490E-B25D-8B638868A9B4}"/>
              </a:ext>
            </a:extLst>
          </p:cNvPr>
          <p:cNvSpPr/>
          <p:nvPr/>
        </p:nvSpPr>
        <p:spPr>
          <a:xfrm>
            <a:off x="9869481" y="2188520"/>
            <a:ext cx="1483744" cy="690113"/>
          </a:xfrm>
          <a:prstGeom prst="wedgeRoundRectCallout">
            <a:avLst>
              <a:gd name="adj1" fmla="val -73072"/>
              <a:gd name="adj2" fmla="val -1330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Print!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9C1F74F8-EF1A-402E-9C85-36A97451A870}"/>
              </a:ext>
            </a:extLst>
          </p:cNvPr>
          <p:cNvSpPr/>
          <p:nvPr/>
        </p:nvSpPr>
        <p:spPr>
          <a:xfrm>
            <a:off x="3835826" y="5245148"/>
            <a:ext cx="3083422" cy="690113"/>
          </a:xfrm>
          <a:prstGeom prst="wedgeRoundRectCallout">
            <a:avLst>
              <a:gd name="adj1" fmla="val -23072"/>
              <a:gd name="adj2" fmla="val -16830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Call, Return, Print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16813E0-A2CB-4549-990D-A7F387E1A6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8682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4529">
        <p159:morph option="byObject"/>
      </p:transition>
    </mc:Choice>
    <mc:Fallback>
      <p:transition spd="slow" advTm="245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1.8|2.7|11.3|2.8"/>
</p:tagLst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5232</TotalTime>
  <Words>681</Words>
  <Application>Microsoft Office PowerPoint</Application>
  <PresentationFormat>Widescreen</PresentationFormat>
  <Paragraphs>88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Corbel</vt:lpstr>
      <vt:lpstr>Courier New</vt:lpstr>
      <vt:lpstr>Basis</vt:lpstr>
      <vt:lpstr>Return and Print</vt:lpstr>
      <vt:lpstr>Returning and Printing</vt:lpstr>
      <vt:lpstr>Metaphor</vt:lpstr>
      <vt:lpstr>Printing</vt:lpstr>
      <vt:lpstr>Returning</vt:lpstr>
      <vt:lpstr>Syntax</vt:lpstr>
      <vt:lpstr>When to Return</vt:lpstr>
      <vt:lpstr>When to Print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209</cp:revision>
  <dcterms:created xsi:type="dcterms:W3CDTF">2017-06-09T19:25:05Z</dcterms:created>
  <dcterms:modified xsi:type="dcterms:W3CDTF">2018-01-07T01:51:55Z</dcterms:modified>
</cp:coreProperties>
</file>